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3"/>
  </p:notesMasterIdLst>
  <p:sldIdLst>
    <p:sldId id="256" r:id="rId2"/>
    <p:sldId id="276" r:id="rId3"/>
    <p:sldId id="27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2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2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C8F0C-E400-4539-B2BC-50272EEE5ECB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078BC-8A82-4385-B00C-AFBE4CC9D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480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370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647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731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326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555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01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680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078BC-8A82-4385-B00C-AFBE4CC9D4E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816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63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574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0691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985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2923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754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6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274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694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00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69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58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04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4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899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0E3BB-3822-4894-9616-0EAB05B0FDD1}" type="datetimeFigureOut">
              <a:rPr lang="ru-RU" smtClean="0"/>
              <a:t>14.09.2018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F619100-C5EE-4473-B547-0E84A5CE7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47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2E9B7510CFB951AA6C97D4BCEF860246388C0F678E7AC88D28901720AD2g7O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AE66CEBC203DBD20B8A9F3B9D5D650B17EA8C17617354F426C228D85C5CB957D1ECCFE54v8h1O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E66CEBC203DBD20B8A9F3B9D5D650B17EA8C17617354F426C228D85C5CB957D1ECCFE54v8h1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7A4BFCA030DE2C0E64FF4E19861BDCD9CB7AA61A85767288221CC3C24186802F3F8BE5547AF7FE4k1u6H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Реформа контрольной и надзорной деятельности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r>
              <a:rPr lang="ru-RU" dirty="0" smtClean="0"/>
              <a:t>Систематизация, сокращение количества и актуализация обязательных требований </a:t>
            </a:r>
          </a:p>
          <a:p>
            <a:pPr marL="0" indent="0" algn="just">
              <a:buNone/>
            </a:pPr>
            <a:r>
              <a:rPr lang="ru-RU" dirty="0" smtClean="0"/>
              <a:t>- Приказ </a:t>
            </a:r>
            <a:r>
              <a:rPr lang="ru-RU" dirty="0"/>
              <a:t>ФНС России от 03.04.2017 </a:t>
            </a:r>
            <a:r>
              <a:rPr lang="ru-RU" dirty="0" smtClean="0"/>
              <a:t>ммв-7-2/278 (ред. 06.07.2018г.) Об утверждении перечней правовых актов и их отдельных частей (положений), содержащих обязательные требования, соблюдение которых оценивается при проведении мероприятий по контролю при осуществлении федеральной налоговой службой государственного контроля (надзора) </a:t>
            </a:r>
          </a:p>
          <a:p>
            <a:pPr marL="0" indent="0">
              <a:buNone/>
            </a:pPr>
            <a:r>
              <a:rPr lang="ru-RU" b="1" dirty="0" smtClean="0"/>
              <a:t>- Налоговый </a:t>
            </a:r>
            <a:r>
              <a:rPr lang="ru-RU" b="1" dirty="0" smtClean="0"/>
              <a:t>кодекс РФ </a:t>
            </a:r>
          </a:p>
          <a:p>
            <a:pPr marL="0" indent="0">
              <a:buNone/>
            </a:pPr>
            <a:r>
              <a:rPr lang="ru-RU" b="1" dirty="0" smtClean="0"/>
              <a:t>- Гражданский </a:t>
            </a:r>
            <a:r>
              <a:rPr lang="ru-RU" b="1" dirty="0" smtClean="0"/>
              <a:t>кодекс РФ </a:t>
            </a:r>
            <a:endParaRPr lang="ru-RU" b="1" dirty="0">
              <a:hlinkClick r:id="rId3"/>
            </a:endParaRPr>
          </a:p>
          <a:p>
            <a:pPr marL="0" indent="0">
              <a:buNone/>
            </a:pPr>
            <a:r>
              <a:rPr lang="ru-RU" b="1" dirty="0"/>
              <a:t>-Федеральный закон от 06.12.2011 N 402-ФЗ «О бухгалтерском учете»</a:t>
            </a:r>
          </a:p>
          <a:p>
            <a:pPr marL="0" indent="0">
              <a:buNone/>
            </a:pPr>
            <a:r>
              <a:rPr lang="ru-RU" b="1" dirty="0"/>
              <a:t>- Постановление Правительства Российской Федерации от 26.12.2011 N 1137</a:t>
            </a:r>
          </a:p>
          <a:p>
            <a:pPr marL="0" indent="0" algn="just">
              <a:buNone/>
            </a:pPr>
            <a:r>
              <a:rPr lang="ru-RU" b="1" dirty="0"/>
              <a:t>- Постановление Правительства Российской Федерации от 28.07.2006 N 468 Перечень товаров (работ, услуг), длительность производственного цикла изготовления (выполнения, оказания) которых составляет свыше 6 месяцев</a:t>
            </a:r>
          </a:p>
          <a:p>
            <a:pPr marL="0" indent="0">
              <a:buNone/>
            </a:pPr>
            <a:r>
              <a:rPr lang="ru-RU" b="1" dirty="0"/>
              <a:t>- и другие </a:t>
            </a:r>
          </a:p>
          <a:p>
            <a:pPr marL="0" indent="0">
              <a:buNone/>
            </a:pPr>
            <a:endParaRPr lang="ru-RU" b="1" dirty="0">
              <a:hlinkClick r:id="rId4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8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Реформа контрольной и надзорной деятельности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endParaRPr lang="ru-RU" b="1" dirty="0" smtClean="0">
              <a:hlinkClick r:id="rId3"/>
            </a:endParaRPr>
          </a:p>
          <a:p>
            <a:pPr marL="0" indent="0">
              <a:buNone/>
            </a:pPr>
            <a:endParaRPr lang="ru-RU" b="1" dirty="0" smtClean="0">
              <a:hlinkClick r:id="rId3"/>
            </a:endParaRPr>
          </a:p>
          <a:p>
            <a:pPr marL="0" indent="0">
              <a:buNone/>
            </a:pPr>
            <a:endParaRPr lang="ru-RU" b="1" dirty="0">
              <a:hlinkClick r:id="rId3"/>
            </a:endParaRPr>
          </a:p>
          <a:p>
            <a:pPr marL="0" indent="0">
              <a:buNone/>
            </a:pPr>
            <a:endParaRPr lang="ru-RU" b="1" dirty="0" smtClean="0">
              <a:hlinkClick r:id="rId3"/>
            </a:endParaRPr>
          </a:p>
          <a:p>
            <a:pPr marL="0" indent="0" algn="ctr">
              <a:buNone/>
            </a:pPr>
            <a:r>
              <a:rPr lang="ru-RU" sz="2500" b="1" dirty="0" smtClean="0">
                <a:solidFill>
                  <a:schemeClr val="tx1"/>
                </a:solidFill>
                <a:hlinkClick r:id="rId3"/>
              </a:rPr>
              <a:t>Благодарю за внимание!</a:t>
            </a:r>
            <a:endParaRPr lang="ru-RU" sz="2500" b="1" dirty="0">
              <a:solidFill>
                <a:schemeClr val="tx1"/>
              </a:solidFill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6841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/>
              <a:t>Реформа контрольно-надзорной деятельности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73525"/>
            <a:ext cx="8596668" cy="4367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ЗАЩИТЕ ПРАВ ЮРИДИЧЕСКИХ ЛИЦ И ИНДИВИДУАЛЬНЫХ ПРЕДПРИНИМАТЕЛЕЙ ПРИ ОСУЩЕСТВЛЕНИИ ГОСУДАРСТВЕННОГО КОНТРОЛЯ (НАДЗОРА) И МУНИЦИПАЛЬНОГО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 294-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ФЗ от 26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декабря 2008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(ред. от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03.08.2018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 323-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ФЗ)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0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 smtClean="0"/>
              <a:t>Реформа контрольно-надзорной деятельности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73525"/>
            <a:ext cx="8596668" cy="4367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1 </a:t>
            </a:r>
            <a:r>
              <a:rPr lang="ru-RU" dirty="0"/>
              <a:t>апреля 2016 года распоряжением Правительства РФ N 559-р </a:t>
            </a:r>
            <a:r>
              <a:rPr lang="ru-RU" dirty="0">
                <a:solidFill>
                  <a:schemeClr val="tx1"/>
                </a:solidFill>
              </a:rPr>
              <a:t>утвержден </a:t>
            </a:r>
            <a:r>
              <a:rPr lang="ru-RU" dirty="0">
                <a:solidFill>
                  <a:schemeClr val="tx1"/>
                </a:solidFill>
              </a:rPr>
              <a:t>план </a:t>
            </a:r>
            <a:r>
              <a:rPr lang="ru-RU" dirty="0" smtClean="0"/>
              <a:t>мероприятий </a:t>
            </a:r>
            <a:r>
              <a:rPr lang="ru-RU" dirty="0"/>
              <a:t>("дорожная карта") по совершенствованию контрольно-надзорной деятельности</a:t>
            </a:r>
            <a:endParaRPr lang="ru-RU" dirty="0" smtClean="0"/>
          </a:p>
          <a:p>
            <a:pPr marL="0" indent="0" algn="ctr">
              <a:buNone/>
            </a:pPr>
            <a:r>
              <a:rPr lang="ru-RU" sz="2200" b="1" dirty="0" smtClean="0"/>
              <a:t>Контроль-</a:t>
            </a:r>
            <a:r>
              <a:rPr lang="ru-RU" sz="2200" b="1" dirty="0" err="1" smtClean="0"/>
              <a:t>надзор.рф</a:t>
            </a:r>
            <a:endParaRPr lang="en-US" sz="2200" b="1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/>
              <a:t>Единый реестр проверок </a:t>
            </a:r>
            <a:r>
              <a:rPr lang="ru-RU" dirty="0" smtClean="0"/>
              <a:t>содержит </a:t>
            </a:r>
            <a:r>
              <a:rPr lang="ru-RU" dirty="0"/>
              <a:t>информацию о плановых и внеплановых проверках юридических лиц и индивидуальных предпринимателей, устанавливающих особенности организации и проведения проверок, и их результатах</a:t>
            </a:r>
            <a:endParaRPr lang="en-US" dirty="0" smtClean="0"/>
          </a:p>
          <a:p>
            <a:pPr marL="0" indent="0" algn="ctr">
              <a:buNone/>
            </a:pPr>
            <a:r>
              <a:rPr lang="en-US" sz="2200" b="1" dirty="0" smtClean="0"/>
              <a:t>www.proverki.gov.ru</a:t>
            </a:r>
            <a:endParaRPr lang="ru-RU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9108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Реформа контрольной и надзорной деятельности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Внедрение риск-ориентированного подхода при осуществление КНД</a:t>
            </a:r>
          </a:p>
          <a:p>
            <a:pPr marL="0" indent="0">
              <a:buNone/>
            </a:pPr>
            <a:r>
              <a:rPr lang="ru-RU" dirty="0" smtClean="0"/>
              <a:t>Выездная налоговая проверка. </a:t>
            </a:r>
          </a:p>
          <a:p>
            <a:pPr marL="0" indent="0">
              <a:buNone/>
            </a:pPr>
            <a:r>
              <a:rPr lang="ru-RU" b="1" dirty="0" smtClean="0"/>
              <a:t>Концепция планирования выездных налоговых проверок </a:t>
            </a:r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ru-RU" dirty="0" smtClean="0"/>
              <a:t>Приказ ФНС России от 30.05.2007 ММ-3-06/333</a:t>
            </a:r>
            <a:r>
              <a:rPr lang="en-US" dirty="0" smtClean="0"/>
              <a:t>@</a:t>
            </a:r>
            <a:r>
              <a:rPr lang="ru-RU" dirty="0" smtClean="0"/>
              <a:t>, ред. </a:t>
            </a:r>
            <a:r>
              <a:rPr lang="ru-RU" dirty="0"/>
              <a:t>от 10.05.2012 </a:t>
            </a:r>
            <a:r>
              <a:rPr lang="en-US" dirty="0">
                <a:solidFill>
                  <a:schemeClr val="tx1"/>
                </a:solidFill>
              </a:rPr>
              <a:t>N </a:t>
            </a:r>
            <a:r>
              <a:rPr lang="ru-RU" dirty="0">
                <a:solidFill>
                  <a:schemeClr val="tx1"/>
                </a:solidFill>
              </a:rPr>
              <a:t>ММВ-7-2/297</a:t>
            </a:r>
            <a:r>
              <a:rPr lang="ru-RU" dirty="0" smtClean="0">
                <a:solidFill>
                  <a:schemeClr val="tx1"/>
                </a:solidFill>
              </a:rPr>
              <a:t>@</a:t>
            </a:r>
            <a:r>
              <a:rPr lang="en-US" dirty="0" smtClean="0"/>
              <a:t>)</a:t>
            </a:r>
          </a:p>
          <a:p>
            <a:pPr marL="0" indent="0" algn="just">
              <a:buNone/>
            </a:pPr>
            <a:r>
              <a:rPr lang="ru-RU" dirty="0"/>
              <a:t>Позитивное развитие основных составляющих налоговой политики государства, которыми являются снижение совокупной налоговой нагрузки и улучшение налогового администрирования, неразрывно связано с налоговым контролем, целью которого является обеспечение своевременного и полного поступления налогов и других обязательных платежей в бюджет, в том числе за счет достижения высокого уровня налоговой дисциплины и грамотности налогоплательщиков.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5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Реформа контрольной и надзорной деятельности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Концепция </a:t>
            </a:r>
            <a:r>
              <a:rPr lang="ru-RU" b="1" dirty="0"/>
              <a:t>разработана в целях:</a:t>
            </a:r>
          </a:p>
          <a:p>
            <a:pPr marL="0" indent="0">
              <a:buNone/>
            </a:pPr>
            <a:r>
              <a:rPr lang="ru-RU" b="1" dirty="0"/>
              <a:t>1) создания единой системы планирования выездных налоговых проверок;</a:t>
            </a:r>
          </a:p>
          <a:p>
            <a:pPr marL="0" indent="0">
              <a:buNone/>
            </a:pPr>
            <a:r>
              <a:rPr lang="ru-RU" b="1" dirty="0"/>
              <a:t>2) повышения налоговой дисциплины и грамотности налогоплательщиков;</a:t>
            </a:r>
          </a:p>
          <a:p>
            <a:pPr marL="0" indent="0">
              <a:buNone/>
            </a:pPr>
            <a:r>
              <a:rPr lang="ru-RU" b="1" dirty="0"/>
              <a:t>3) обеспечения роста доходов государства за счет увеличения числа налогоплательщиков, добровольно и в полном объеме исполняющих налоговые обязательства;</a:t>
            </a:r>
          </a:p>
          <a:p>
            <a:pPr marL="0" indent="0">
              <a:buNone/>
            </a:pPr>
            <a:r>
              <a:rPr lang="ru-RU" b="1" dirty="0"/>
              <a:t>4) сокращения количества налогоплательщиков, функционирующих в "теневом" секторе экономики;</a:t>
            </a:r>
          </a:p>
          <a:p>
            <a:pPr marL="0" indent="0">
              <a:buNone/>
            </a:pPr>
            <a:r>
              <a:rPr lang="ru-RU" b="1" dirty="0"/>
              <a:t>5) информирования налогоплательщиков об основных критериях отбора для проведения выездных налоговых проверок.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69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Реформа контрольной и надзорной деятельности 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Основные </a:t>
            </a:r>
            <a:r>
              <a:rPr lang="ru-RU" b="1" dirty="0"/>
              <a:t>принципы планирования </a:t>
            </a:r>
          </a:p>
          <a:p>
            <a:r>
              <a:rPr lang="ru-RU" b="1" dirty="0" smtClean="0"/>
              <a:t>Режим </a:t>
            </a:r>
            <a:r>
              <a:rPr lang="ru-RU" b="1" dirty="0"/>
              <a:t>наибольшего благоприятствования для добросовестных </a:t>
            </a:r>
            <a:r>
              <a:rPr lang="ru-RU" b="1" dirty="0" smtClean="0"/>
              <a:t>налогоплательщиков.</a:t>
            </a:r>
          </a:p>
          <a:p>
            <a:r>
              <a:rPr lang="ru-RU" b="1" dirty="0" smtClean="0"/>
              <a:t>Своевременность </a:t>
            </a:r>
            <a:r>
              <a:rPr lang="ru-RU" b="1" dirty="0"/>
              <a:t>реагирования на признаки возможного совершения налоговых </a:t>
            </a:r>
            <a:r>
              <a:rPr lang="ru-RU" b="1" dirty="0" smtClean="0"/>
              <a:t>правонарушений.</a:t>
            </a:r>
          </a:p>
          <a:p>
            <a:r>
              <a:rPr lang="ru-RU" b="1" dirty="0" smtClean="0"/>
              <a:t>Неотвратимость </a:t>
            </a:r>
            <a:r>
              <a:rPr lang="ru-RU" b="1" dirty="0"/>
              <a:t>наказания налогоплательщиков в случае выявления нарушений законодательства о налогах и </a:t>
            </a:r>
            <a:r>
              <a:rPr lang="ru-RU" b="1" dirty="0" smtClean="0"/>
              <a:t>сборах.</a:t>
            </a:r>
          </a:p>
          <a:p>
            <a:r>
              <a:rPr lang="ru-RU" b="1" dirty="0" smtClean="0"/>
              <a:t>Обоснованность </a:t>
            </a:r>
            <a:r>
              <a:rPr lang="ru-RU" b="1" dirty="0"/>
              <a:t>выбора объектов проверки.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33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/>
              <a:t>Реформа контрольной и надзорной деятельности 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Налогоплательщик </a:t>
            </a:r>
            <a:r>
              <a:rPr lang="ru-RU" b="1" dirty="0"/>
              <a:t>может использовать свое право на самостоятельную оценку рисков и оценить преимущество самостоятельного выявления и исправления допущенных ошибок при исчислении налогов.</a:t>
            </a:r>
          </a:p>
          <a:p>
            <a:pPr algn="just"/>
            <a:r>
              <a:rPr lang="ru-RU" b="1" dirty="0"/>
              <a:t>Каждый налогоплательщик должен понимать, что от прозрачности его деятельности, полноты исчисления и уплаты налогов в бюджет зависит возможность </a:t>
            </a:r>
            <a:r>
              <a:rPr lang="ru-RU" b="1" dirty="0" err="1"/>
              <a:t>невключения</a:t>
            </a:r>
            <a:r>
              <a:rPr lang="ru-RU" b="1" dirty="0"/>
              <a:t> в план выездных налоговых проверок.</a:t>
            </a:r>
          </a:p>
          <a:p>
            <a:pPr algn="just"/>
            <a:r>
              <a:rPr lang="ru-RU" b="1" dirty="0"/>
              <a:t>Таким образом, в соответствии с настоящей Концепцией планирование выездных налоговых проверок ведется на основе принципа двухсторонней ответственности налогоплательщиков и налоговых органов, при соблюдении которого первые стремятся к исполнению своих налоговых обязательств, а вторые - к обоснованному отбору налогоплательщиков для проведения выездных налоговых проверок.</a:t>
            </a:r>
          </a:p>
          <a:p>
            <a:pPr algn="just"/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92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Реформа контрольной и надзорной деятельности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Общедоступными критериями самостоятельной оценки рисков для </a:t>
            </a:r>
            <a:r>
              <a:rPr lang="ru-RU" b="1" dirty="0" smtClean="0"/>
              <a:t>налогоплательщиков могут </a:t>
            </a:r>
            <a:r>
              <a:rPr lang="ru-RU" b="1" dirty="0"/>
              <a:t>являться:</a:t>
            </a:r>
          </a:p>
          <a:p>
            <a:r>
              <a:rPr lang="ru-RU" b="1" dirty="0" smtClean="0"/>
              <a:t>Налоговая </a:t>
            </a:r>
            <a:r>
              <a:rPr lang="ru-RU" b="1" dirty="0"/>
              <a:t>нагрузка у данного налогоплательщика ниже ее среднего уровня по хозяйствующим субъектам в конкретной отрасли (виду экономической деятельности).</a:t>
            </a:r>
          </a:p>
          <a:p>
            <a:r>
              <a:rPr lang="ru-RU" b="1" dirty="0" smtClean="0"/>
              <a:t>Отражение </a:t>
            </a:r>
            <a:r>
              <a:rPr lang="ru-RU" b="1" dirty="0"/>
              <a:t>в бухгалтерской или налоговой отчетности убытков на протяжении нескольких налоговых периодов.</a:t>
            </a:r>
          </a:p>
          <a:p>
            <a:r>
              <a:rPr lang="ru-RU" b="1" dirty="0" smtClean="0"/>
              <a:t>Отражение </a:t>
            </a:r>
            <a:r>
              <a:rPr lang="ru-RU" b="1" dirty="0"/>
              <a:t>в налоговой отчетности значительных сумм налоговых вычетов за определенный период.</a:t>
            </a:r>
          </a:p>
          <a:p>
            <a:r>
              <a:rPr lang="ru-RU" b="1" dirty="0" smtClean="0"/>
              <a:t>Опережающий </a:t>
            </a:r>
            <a:r>
              <a:rPr lang="ru-RU" b="1" dirty="0"/>
              <a:t>темп роста расходов над темпом роста доходов от реализации товаров (работ, услуг).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Отражение </a:t>
            </a:r>
            <a:r>
              <a:rPr lang="ru-RU" b="1" dirty="0">
                <a:solidFill>
                  <a:schemeClr val="tx1"/>
                </a:solidFill>
              </a:rPr>
              <a:t>индивидуальным предпринимателем суммы расхода, максимально приближенной к сумме его дохода, полученного за календарный год.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Построение </a:t>
            </a:r>
            <a:r>
              <a:rPr lang="ru-RU" b="1" dirty="0">
                <a:solidFill>
                  <a:schemeClr val="tx1"/>
                </a:solidFill>
              </a:rPr>
              <a:t>финансово-хозяйственной деятельности на основе заключения договоров с контрагентами-перекупщиками или посредниками ("цепочки контрагентов") без наличия разумных экономических или иных причин (деловой цели).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Значительное </a:t>
            </a:r>
            <a:r>
              <a:rPr lang="ru-RU" b="1" dirty="0">
                <a:solidFill>
                  <a:schemeClr val="tx1"/>
                </a:solidFill>
              </a:rPr>
              <a:t>отклонение уровня рентабельности по данным бухгалтерского учета от уровня рентабельности для данной сферы деятельности по данным статистики.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Ведение </a:t>
            </a:r>
            <a:r>
              <a:rPr lang="ru-RU" b="1" dirty="0">
                <a:solidFill>
                  <a:schemeClr val="tx1"/>
                </a:solidFill>
              </a:rPr>
              <a:t>финансово-хозяйственной деятельности с высоким налоговым риском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И другие..</a:t>
            </a:r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65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Реформа контрольной и надзорной деятельности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10450211" cy="46532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algn="just"/>
            <a:r>
              <a:rPr lang="ru-RU" dirty="0"/>
              <a:t>При низком или среднем уровне налогового риска, камеральная проверка может быть завершена до истечения 3 месячного срока (п. 2 ст. 88 НК РФ) (</a:t>
            </a:r>
            <a:r>
              <a:rPr lang="ru-RU" b="1" dirty="0"/>
              <a:t>письмо ФНС России от 13.07.2017 г. №ММВ-20-15/112@ «Об ускоренном возмещении НДС добросовестным налогоплательщикам»)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/>
            <a:r>
              <a:rPr lang="ru-RU" dirty="0"/>
              <a:t>Применение риск-ориентированного подхода позволило сократить срок проведения камеральных проверок деклараций по акцизам на этиловый спирт, алкогольную продукцию и (или) подакцизную спиртосодержащую продукцию с трех до двух месяцев. (</a:t>
            </a:r>
            <a:r>
              <a:rPr lang="ru-RU" b="1" dirty="0"/>
              <a:t>письмо ФНС России от 27.07.2018 № ММВ-20-15/85@</a:t>
            </a:r>
            <a:r>
              <a:rPr lang="ru-RU" dirty="0"/>
              <a:t>)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31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Другая 4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24BEB7"/>
      </a:accent1>
      <a:accent2>
        <a:srgbClr val="FECE48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689</TotalTime>
  <Words>769</Words>
  <Application>Microsoft Office PowerPoint</Application>
  <PresentationFormat>Широкоэкранный</PresentationFormat>
  <Paragraphs>84</Paragraphs>
  <Slides>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Реформа контрольно-надзорной деятельности </vt:lpstr>
      <vt:lpstr>Реформа контрольно-надзорной деятельности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  <vt:lpstr>Реформа контрольной и надзорной деятельности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Береснева Екатерина Алексеевна</dc:creator>
  <cp:lastModifiedBy>Береснева Екатерина Алексеевна</cp:lastModifiedBy>
  <cp:revision>22</cp:revision>
  <dcterms:created xsi:type="dcterms:W3CDTF">2018-08-20T13:08:04Z</dcterms:created>
  <dcterms:modified xsi:type="dcterms:W3CDTF">2018-09-14T11:22:57Z</dcterms:modified>
</cp:coreProperties>
</file>